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4"/>
  </p:notesMasterIdLst>
  <p:sldIdLst>
    <p:sldId id="256" r:id="rId6"/>
    <p:sldId id="258" r:id="rId7"/>
    <p:sldId id="259" r:id="rId8"/>
    <p:sldId id="294" r:id="rId9"/>
    <p:sldId id="295" r:id="rId10"/>
    <p:sldId id="296" r:id="rId11"/>
    <p:sldId id="293" r:id="rId12"/>
    <p:sldId id="292" r:id="rId13"/>
    <p:sldId id="260" r:id="rId14"/>
    <p:sldId id="262" r:id="rId15"/>
    <p:sldId id="263" r:id="rId16"/>
    <p:sldId id="264" r:id="rId17"/>
    <p:sldId id="268" r:id="rId18"/>
    <p:sldId id="265" r:id="rId19"/>
    <p:sldId id="266" r:id="rId20"/>
    <p:sldId id="26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70" r:id="rId35"/>
    <p:sldId id="278" r:id="rId36"/>
    <p:sldId id="271" r:id="rId37"/>
    <p:sldId id="272" r:id="rId38"/>
    <p:sldId id="273" r:id="rId39"/>
    <p:sldId id="274" r:id="rId40"/>
    <p:sldId id="275" r:id="rId41"/>
    <p:sldId id="276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49814-9A04-4F2E-A5D8-3129BB647B03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9160E-6441-4498-B610-AD2B4214FC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4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8D1564-EED4-4F5F-A030-16384017D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85" y="614610"/>
            <a:ext cx="1014152" cy="10141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D3E9A-BE5A-40CD-8EB0-A6D98FA36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C03F3-D507-4F6C-B519-0DCF2B77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1688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340E82-1F1F-4F71-98EB-C107B753D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8BB222-1D07-45CB-8422-3496CA20301D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E53934-C309-4D8B-BD59-D4E88272D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This is a divider slide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328D50F-24CE-4229-ABEB-FDEB2288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9296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122E-542E-4801-9108-F4F6FD4653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6" name="Picture 5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2179801A-A10B-429E-A544-D64776D0B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54" y="611126"/>
            <a:ext cx="1014153" cy="101415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AA907D-0E29-4A01-90B2-6A6D9148D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FEC554B-50ED-4656-B1FE-8ED864959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28393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DA54F4-A0BF-497A-8818-9F4578B52E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DA281-9E56-4B44-988F-6C24D3EDC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4" y="6416959"/>
            <a:ext cx="1620008" cy="1452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CB439-E039-4059-9AAC-FC80F4773AC9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463826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0B1F45-2EB2-4300-B10A-2D8B6842D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 divider slide with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47E1142-A48F-46D6-9511-416DA3D16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4179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Content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AB5E75-3495-4E7B-BCC2-9EE653015AE8}"/>
              </a:ext>
            </a:extLst>
          </p:cNvPr>
          <p:cNvSpPr txBox="1">
            <a:spLocks/>
          </p:cNvSpPr>
          <p:nvPr userDrawn="1"/>
        </p:nvSpPr>
        <p:spPr>
          <a:xfrm>
            <a:off x="630000" y="419099"/>
            <a:ext cx="9144000" cy="56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0DB7A85-462F-48CA-A6F1-4D6BFEDF4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25" y="464164"/>
            <a:ext cx="10667998" cy="461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700">
                <a:solidFill>
                  <a:schemeClr val="tx2"/>
                </a:solidFill>
                <a:latin typeface="+mn-lt"/>
              </a:defRPr>
            </a:lvl4pPr>
            <a:lvl5pPr>
              <a:defRPr sz="27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H2 Header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7C526D1-0F63-455B-85BA-7FFF9B3B6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324" y="1064557"/>
            <a:ext cx="10667999" cy="2364444"/>
          </a:xfrm>
          <a:prstGeom prst="rect">
            <a:avLst/>
          </a:prstGeom>
        </p:spPr>
        <p:txBody>
          <a:bodyPr/>
          <a:lstStyle>
            <a:lvl1pPr marL="28575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>
                <a:solidFill>
                  <a:schemeClr val="accent5"/>
                </a:solidFill>
              </a:defRPr>
            </a:lvl1pPr>
            <a:lvl2pPr marL="61200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>
                <a:solidFill>
                  <a:schemeClr val="accent5"/>
                </a:solidFill>
              </a:defRPr>
            </a:lvl2pPr>
            <a:lvl3pPr marL="936000" indent="-285750" defTabSz="180000"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>
                <a:solidFill>
                  <a:schemeClr val="accent5"/>
                </a:solidFill>
              </a:defRPr>
            </a:lvl3pPr>
            <a:lvl4pPr marL="1152000" indent="-17145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4pPr>
            <a:lvl5pPr marL="1404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6pPr>
          </a:lstStyle>
          <a:p>
            <a:pPr lvl="0"/>
            <a:r>
              <a:rPr lang="en-GB" dirty="0"/>
              <a:t>Click here to add text</a:t>
            </a:r>
          </a:p>
          <a:p>
            <a:pPr lvl="1"/>
            <a:r>
              <a:rPr lang="en-GB" dirty="0"/>
              <a:t>Click here to add text</a:t>
            </a:r>
          </a:p>
          <a:p>
            <a:pPr lvl="2"/>
            <a:r>
              <a:rPr lang="en-GB" dirty="0"/>
              <a:t>Click here to add text</a:t>
            </a:r>
          </a:p>
          <a:p>
            <a:pPr lvl="3"/>
            <a:r>
              <a:rPr lang="en-GB" dirty="0"/>
              <a:t>Click here to add text</a:t>
            </a:r>
          </a:p>
          <a:p>
            <a:pPr lvl="4"/>
            <a:r>
              <a:rPr lang="en-GB" dirty="0"/>
              <a:t>Click here to add text</a:t>
            </a:r>
          </a:p>
          <a:p>
            <a:pPr lvl="5"/>
            <a:r>
              <a:rPr lang="en-GB" dirty="0"/>
              <a:t>Click here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FC2B6-016C-4014-A80B-803A73434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70CEF-110E-48D0-BDA4-E0C8302D76C2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116611-72B7-41ED-8B77-2EC0E90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5E0A3A8E-DB68-445D-BC49-52F20A2D5C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AD05-54A2-464C-8EC7-52C58350FE3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0563" y="3567598"/>
            <a:ext cx="10668000" cy="2615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</p:spTree>
    <p:extLst>
      <p:ext uri="{BB962C8B-B14F-4D97-AF65-F5344CB8AC3E}">
        <p14:creationId xmlns:p14="http://schemas.microsoft.com/office/powerpoint/2010/main" val="2188352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Content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AB5E75-3495-4E7B-BCC2-9EE653015AE8}"/>
              </a:ext>
            </a:extLst>
          </p:cNvPr>
          <p:cNvSpPr txBox="1">
            <a:spLocks/>
          </p:cNvSpPr>
          <p:nvPr userDrawn="1"/>
        </p:nvSpPr>
        <p:spPr>
          <a:xfrm>
            <a:off x="630000" y="419099"/>
            <a:ext cx="9144000" cy="56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0DB7A85-462F-48CA-A6F1-4D6BFEDF4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25" y="464164"/>
            <a:ext cx="10667998" cy="461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700">
                <a:solidFill>
                  <a:schemeClr val="tx2"/>
                </a:solidFill>
                <a:latin typeface="+mn-lt"/>
              </a:defRPr>
            </a:lvl4pPr>
            <a:lvl5pPr>
              <a:defRPr sz="27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H2 Header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FC2B6-016C-4014-A80B-803A73434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70CEF-110E-48D0-BDA4-E0C8302D76C2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116611-72B7-41ED-8B77-2EC0E90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5E0A3A8E-DB68-445D-BC49-52F20A2D5C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DE433B9-4449-4331-85A9-EEA5AA1CF7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324" y="1064555"/>
            <a:ext cx="5231291" cy="5118301"/>
          </a:xfrm>
          <a:prstGeom prst="rect">
            <a:avLst/>
          </a:prstGeom>
        </p:spPr>
        <p:txBody>
          <a:bodyPr/>
          <a:lstStyle>
            <a:lvl1pPr marL="28575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>
                <a:solidFill>
                  <a:schemeClr val="accent5"/>
                </a:solidFill>
              </a:defRPr>
            </a:lvl1pPr>
            <a:lvl2pPr marL="61200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>
                <a:solidFill>
                  <a:schemeClr val="accent5"/>
                </a:solidFill>
              </a:defRPr>
            </a:lvl2pPr>
            <a:lvl3pPr marL="936000" indent="-285750" defTabSz="180000"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>
                <a:solidFill>
                  <a:schemeClr val="accent5"/>
                </a:solidFill>
              </a:defRPr>
            </a:lvl3pPr>
            <a:lvl4pPr marL="1152000" indent="-17145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4pPr>
            <a:lvl5pPr marL="1404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6pPr>
          </a:lstStyle>
          <a:p>
            <a:pPr lvl="0"/>
            <a:r>
              <a:rPr lang="en-GB" dirty="0"/>
              <a:t>Click here to add text</a:t>
            </a:r>
          </a:p>
          <a:p>
            <a:pPr lvl="1"/>
            <a:r>
              <a:rPr lang="en-GB" dirty="0"/>
              <a:t>Click here to add text</a:t>
            </a:r>
          </a:p>
          <a:p>
            <a:pPr lvl="2"/>
            <a:r>
              <a:rPr lang="en-GB" dirty="0"/>
              <a:t>Click here to add text</a:t>
            </a:r>
          </a:p>
          <a:p>
            <a:pPr lvl="3"/>
            <a:r>
              <a:rPr lang="en-GB" dirty="0"/>
              <a:t>Click here to add text</a:t>
            </a:r>
          </a:p>
          <a:p>
            <a:pPr lvl="4"/>
            <a:r>
              <a:rPr lang="en-GB" dirty="0"/>
              <a:t>Click here to add text</a:t>
            </a:r>
          </a:p>
          <a:p>
            <a:pPr lvl="5"/>
            <a:r>
              <a:rPr lang="en-GB" dirty="0"/>
              <a:t>Click here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94116E-7D87-44B2-A290-1F90613E013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0386" y="1064556"/>
            <a:ext cx="5088176" cy="5118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</p:spTree>
    <p:extLst>
      <p:ext uri="{BB962C8B-B14F-4D97-AF65-F5344CB8AC3E}">
        <p14:creationId xmlns:p14="http://schemas.microsoft.com/office/powerpoint/2010/main" val="383935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ext Conten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AB5E75-3495-4E7B-BCC2-9EE653015AE8}"/>
              </a:ext>
            </a:extLst>
          </p:cNvPr>
          <p:cNvSpPr txBox="1">
            <a:spLocks/>
          </p:cNvSpPr>
          <p:nvPr userDrawn="1"/>
        </p:nvSpPr>
        <p:spPr>
          <a:xfrm>
            <a:off x="630000" y="419099"/>
            <a:ext cx="9144000" cy="56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0DB7A85-462F-48CA-A6F1-4D6BFEDF4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25" y="464164"/>
            <a:ext cx="10667998" cy="461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700">
                <a:solidFill>
                  <a:schemeClr val="tx2"/>
                </a:solidFill>
                <a:latin typeface="+mn-lt"/>
              </a:defRPr>
            </a:lvl4pPr>
            <a:lvl5pPr>
              <a:defRPr sz="27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H2 Header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7C526D1-0F63-455B-85BA-7FFF9B3B6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324" y="1064556"/>
            <a:ext cx="10667999" cy="5118301"/>
          </a:xfrm>
          <a:prstGeom prst="rect">
            <a:avLst/>
          </a:prstGeom>
        </p:spPr>
        <p:txBody>
          <a:bodyPr/>
          <a:lstStyle>
            <a:lvl1pPr marL="28575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>
                <a:solidFill>
                  <a:schemeClr val="accent5"/>
                </a:solidFill>
              </a:defRPr>
            </a:lvl1pPr>
            <a:lvl2pPr marL="61200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>
                <a:solidFill>
                  <a:schemeClr val="accent5"/>
                </a:solidFill>
              </a:defRPr>
            </a:lvl2pPr>
            <a:lvl3pPr marL="936000" indent="-285750" defTabSz="180000"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>
                <a:solidFill>
                  <a:schemeClr val="accent5"/>
                </a:solidFill>
              </a:defRPr>
            </a:lvl3pPr>
            <a:lvl4pPr marL="1152000" indent="-17145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4pPr>
            <a:lvl5pPr marL="1404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6pPr>
          </a:lstStyle>
          <a:p>
            <a:pPr lvl="0"/>
            <a:r>
              <a:rPr lang="en-GB" dirty="0"/>
              <a:t>Click here to add text</a:t>
            </a:r>
          </a:p>
          <a:p>
            <a:pPr lvl="1"/>
            <a:r>
              <a:rPr lang="en-GB" dirty="0"/>
              <a:t>Click here to add text</a:t>
            </a:r>
          </a:p>
          <a:p>
            <a:pPr lvl="2"/>
            <a:r>
              <a:rPr lang="en-GB" dirty="0"/>
              <a:t>Click here to add text</a:t>
            </a:r>
          </a:p>
          <a:p>
            <a:pPr lvl="3"/>
            <a:r>
              <a:rPr lang="en-GB" dirty="0"/>
              <a:t>Click here to add text</a:t>
            </a:r>
          </a:p>
          <a:p>
            <a:pPr lvl="4"/>
            <a:r>
              <a:rPr lang="en-GB" dirty="0"/>
              <a:t>Click here to add text</a:t>
            </a:r>
          </a:p>
          <a:p>
            <a:pPr lvl="5"/>
            <a:r>
              <a:rPr lang="en-GB" dirty="0"/>
              <a:t>Click here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FC2B6-016C-4014-A80B-803A73434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70CEF-110E-48D0-BDA4-E0C8302D76C2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116611-72B7-41ED-8B77-2EC0E90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5E0A3A8E-DB68-445D-BC49-52F20A2D5C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5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22610-8BB3-421C-B77C-B5F398F251BB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AF0E051-D22F-440E-A104-E13658CDB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08" y="6412329"/>
            <a:ext cx="1620000" cy="14522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2603BF-7445-4180-BAAA-3CB38AABC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This is a divider slide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245AD35-2EB2-4877-808B-4D935252B4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01550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Imag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D9A81D-377C-4207-AC20-DCC26E78B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8" y="611126"/>
            <a:ext cx="1014152" cy="1014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122E-542E-4801-9108-F4F6FD4653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B0C7AD-49CF-4C26-818F-55398204E2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E88A72-D027-4B91-B318-EC2086DF0A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0303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Imag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DA54F4-A0BF-497A-8818-9F4578B52E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8C7911-7724-4096-9505-ED6B68432B0B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463826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EE9DC0E-180A-4EF9-BBC4-C1BA3090A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32" y="6412329"/>
            <a:ext cx="1620000" cy="1452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39082E9-0914-48A7-AC6D-7F2095156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 divider slide with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5863EB-2E92-42E8-ACD5-2F00F3335C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83791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A5BEF089-A1C0-402D-9F3D-ABD7EBD39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627116"/>
            <a:ext cx="1014153" cy="101415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56DBEA-72ED-4530-95E8-61A85E1A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783978-8454-42F0-81D5-A46047F0F1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43799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315396-619F-4C63-BA78-A4E2639B8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98EB6B-6B28-4B3F-987E-225102FB3E8D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2B388C-037D-4463-8A59-8A92E01AA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This is a divider slide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D409A8E-FE59-4DE7-BF28-F9A5C695CD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7104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Image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122E-542E-4801-9108-F4F6FD4653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6" name="Picture 5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2179801A-A10B-429E-A544-D64776D0B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54" y="611126"/>
            <a:ext cx="1014153" cy="101415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B31555-6AA6-4651-8119-C44A648DB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A708C4-4881-44B5-872B-A3EC982018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138281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Image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DA54F4-A0BF-497A-8818-9F4578B52E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DA281-9E56-4B44-988F-6C24D3EDC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4" y="6416959"/>
            <a:ext cx="1620008" cy="1452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CB439-E039-4059-9AAC-FC80F4773AC9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463826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7A87F-B1F6-499E-AFFC-9E446BA5C6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 divider slide with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492D8C-4B1C-4DDC-9AFD-D4E6852C3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21692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4EEB1EB9-DD78-495E-98A9-D2C26A281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627116"/>
            <a:ext cx="1014153" cy="101415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1A7797-9E2E-4888-B711-AFC0577EB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E047ABF-D9B8-4060-AE39-BCD81EC8C4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01183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C2B29-01A4-49AB-A06C-CAB142447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43AC-EABC-4CA9-905C-057EC4A69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EB8F0-6056-4EF7-AB14-D304A8CEF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3A8E-DB68-445D-BC49-52F20A2D5C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C5F5D8DE-152A-46D1-963B-347DB63D3590}"/>
              </a:ext>
            </a:extLst>
          </p:cNvPr>
          <p:cNvSpPr txBox="1">
            <a:spLocks/>
          </p:cNvSpPr>
          <p:nvPr userDrawn="1"/>
        </p:nvSpPr>
        <p:spPr>
          <a:xfrm>
            <a:off x="587974" y="1613000"/>
            <a:ext cx="9769162" cy="3208479"/>
          </a:xfrm>
          <a:prstGeom prst="rect">
            <a:avLst/>
          </a:prstGeom>
        </p:spPr>
        <p:txBody>
          <a:bodyPr/>
          <a:lstStyle>
            <a:lvl1pPr marL="4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lnSpc>
                <a:spcPts val="1800"/>
              </a:lnSpc>
              <a:spcAft>
                <a:spcPts val="700"/>
              </a:spcAft>
              <a:buClr>
                <a:srgbClr val="F39200"/>
              </a:buClr>
              <a:buSzPts val="1000"/>
              <a:buFont typeface="Wingdings" panose="05000000000000000000" pitchFamily="2" charset="2"/>
              <a:buChar char=""/>
              <a:tabLst>
                <a:tab pos="180340" algn="l"/>
              </a:tabLst>
            </a:pPr>
            <a:endParaRPr lang="en-GB" sz="1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4" r:id="rId5"/>
    <p:sldLayoutId id="2147483658" r:id="rId6"/>
    <p:sldLayoutId id="2147483666" r:id="rId7"/>
    <p:sldLayoutId id="2147483667" r:id="rId8"/>
    <p:sldLayoutId id="2147483660" r:id="rId9"/>
    <p:sldLayoutId id="2147483661" r:id="rId10"/>
    <p:sldLayoutId id="2147483669" r:id="rId11"/>
    <p:sldLayoutId id="2147483670" r:id="rId12"/>
    <p:sldLayoutId id="2147483662" r:id="rId13"/>
    <p:sldLayoutId id="2147483668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hub.docker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piral and curve design of a roof">
            <a:extLst>
              <a:ext uri="{FF2B5EF4-FFF2-40B4-BE49-F238E27FC236}">
                <a16:creationId xmlns:a16="http://schemas.microsoft.com/office/drawing/2014/main" id="{5EA7A14B-4B51-D743-023F-3C7B863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3" r="31243" b="-1"/>
          <a:stretch/>
        </p:blipFill>
        <p:spPr>
          <a:xfrm>
            <a:off x="5921375" y="10"/>
            <a:ext cx="6270625" cy="6857990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10327-080D-4E54-BD68-46587CDB0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73" y="2446678"/>
            <a:ext cx="4792475" cy="11093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Sitecore 10 Helix &amp; Docker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AD623-1A78-4A95-A332-0CFD499BAD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273" y="3733801"/>
            <a:ext cx="4783753" cy="1783794"/>
          </a:xfrm>
        </p:spPr>
        <p:txBody>
          <a:bodyPr>
            <a:normAutofit/>
          </a:bodyPr>
          <a:lstStyle/>
          <a:p>
            <a:r>
              <a:rPr lang="en-GB" dirty="0"/>
              <a:t>What's new in Sitecore 10 and how can we use the Helix architecture?</a:t>
            </a:r>
          </a:p>
          <a:p>
            <a:endParaRPr lang="en-GB" dirty="0"/>
          </a:p>
          <a:p>
            <a:r>
              <a:rPr lang="en-GB" dirty="0"/>
              <a:t>What is Docker and how might we use it?</a:t>
            </a:r>
          </a:p>
        </p:txBody>
      </p:sp>
    </p:spTree>
    <p:extLst>
      <p:ext uri="{BB962C8B-B14F-4D97-AF65-F5344CB8AC3E}">
        <p14:creationId xmlns:p14="http://schemas.microsoft.com/office/powerpoint/2010/main" val="19560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A8BF27-3A0C-48E3-BE7E-67D7980A261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00190" y="818721"/>
            <a:ext cx="3019199" cy="32078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BB726-EF0B-4C63-AD3C-B0C4FBDBB3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73" y="785744"/>
            <a:ext cx="4792475" cy="1109322"/>
          </a:xfrm>
        </p:spPr>
        <p:txBody>
          <a:bodyPr/>
          <a:lstStyle/>
          <a:p>
            <a:r>
              <a:rPr lang="en-GB" sz="3600" dirty="0"/>
              <a:t>Creating a Project in a Helix solution</a:t>
            </a:r>
          </a:p>
          <a:p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3D61C-12A6-4F16-B848-7FD90821B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273" y="2166258"/>
            <a:ext cx="4783753" cy="3207898"/>
          </a:xfrm>
        </p:spPr>
        <p:txBody>
          <a:bodyPr/>
          <a:lstStyle/>
          <a:p>
            <a:r>
              <a:rPr lang="en-GB" dirty="0"/>
              <a:t>The naming conventions for a Helix project is:</a:t>
            </a:r>
          </a:p>
          <a:p>
            <a:r>
              <a:rPr lang="en-GB" dirty="0" err="1"/>
              <a:t>SolutionName.LayerName.ProjectName</a:t>
            </a:r>
            <a:endParaRPr lang="en-GB" dirty="0"/>
          </a:p>
          <a:p>
            <a:endParaRPr lang="en-GB" dirty="0"/>
          </a:p>
          <a:p>
            <a:r>
              <a:rPr lang="en-GB" dirty="0"/>
              <a:t>We save the project in the file system under:</a:t>
            </a:r>
          </a:p>
          <a:p>
            <a:r>
              <a:rPr lang="en-GB" dirty="0" err="1"/>
              <a:t>src</a:t>
            </a:r>
            <a:r>
              <a:rPr lang="en-GB" dirty="0"/>
              <a:t>/</a:t>
            </a:r>
            <a:r>
              <a:rPr lang="en-GB" dirty="0" err="1"/>
              <a:t>LayerName</a:t>
            </a:r>
            <a:r>
              <a:rPr lang="en-GB" dirty="0"/>
              <a:t>/</a:t>
            </a:r>
            <a:r>
              <a:rPr lang="en-GB" dirty="0" err="1"/>
              <a:t>ProjectName</a:t>
            </a:r>
            <a:r>
              <a:rPr lang="en-GB" dirty="0"/>
              <a:t>/code/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C3D46-448A-4DF5-A616-67917754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530" y="4655335"/>
            <a:ext cx="3898518" cy="294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3E0D9-797B-44EB-A971-F2FC91343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4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FE3BC2-C1B1-43AC-87A5-7B7A731F6D2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15976" y="1733158"/>
            <a:ext cx="5033940" cy="35385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67CC4-AB75-49F3-B94F-E097D3F87B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73" y="562876"/>
            <a:ext cx="5701652" cy="1109322"/>
          </a:xfrm>
        </p:spPr>
        <p:txBody>
          <a:bodyPr/>
          <a:lstStyle/>
          <a:p>
            <a:r>
              <a:rPr lang="en-GB" sz="3600" dirty="0"/>
              <a:t>Sitecore Helix Extensions for Visual Studio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E0C65-E91D-4EB0-AF94-E25BA7688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273" y="1964872"/>
            <a:ext cx="4783753" cy="4143320"/>
          </a:xfrm>
        </p:spPr>
        <p:txBody>
          <a:bodyPr/>
          <a:lstStyle/>
          <a:p>
            <a:r>
              <a:rPr lang="en-GB" dirty="0"/>
              <a:t>One of the benefits to using a standardised structure for a Sitecore solution is the ability to use extensions to create projects for you.</a:t>
            </a:r>
          </a:p>
          <a:p>
            <a:endParaRPr lang="en-GB" dirty="0"/>
          </a:p>
          <a:p>
            <a:r>
              <a:rPr lang="en-GB" dirty="0"/>
              <a:t>Sitecore Helix Templates:</a:t>
            </a:r>
          </a:p>
          <a:p>
            <a:r>
              <a:rPr lang="en-US" sz="1700" dirty="0">
                <a:solidFill>
                  <a:schemeClr val="accent5"/>
                </a:solidFill>
              </a:rPr>
              <a:t>Removes repetitive tasks when creating a new project in a solution by creating the boilerplate code for you.</a:t>
            </a:r>
          </a:p>
          <a:p>
            <a:endParaRPr lang="en-GB" dirty="0"/>
          </a:p>
          <a:p>
            <a:r>
              <a:rPr lang="en-GB" dirty="0"/>
              <a:t>Sitecore Rocks:</a:t>
            </a:r>
          </a:p>
          <a:p>
            <a:r>
              <a:rPr lang="en-GB" sz="1700" dirty="0">
                <a:solidFill>
                  <a:schemeClr val="accent5"/>
                </a:solidFill>
              </a:rPr>
              <a:t>Sitecore Rocks allows you to see the entire Sitecore tree from within Visual Studio. You can do many of the things you would do in Sitecore without leaving visual studio. </a:t>
            </a:r>
            <a:endParaRPr lang="en-GB" sz="17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225EF-662E-4BDC-BE55-B68FA16F7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Installation of Helix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B377C-69DE-4EBD-9C5F-869FDA5ACE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visual studio select ‘Extensions’ in the top toolbar.</a:t>
            </a:r>
          </a:p>
          <a:p>
            <a:pPr marL="0" indent="0">
              <a:buNone/>
            </a:pPr>
            <a:r>
              <a:rPr lang="en-GB" dirty="0"/>
              <a:t>Select ‘Online’ and search for ‘Sitecore’</a:t>
            </a:r>
          </a:p>
          <a:p>
            <a:pPr marL="0" indent="0">
              <a:buNone/>
            </a:pPr>
            <a:r>
              <a:rPr lang="en-GB" dirty="0"/>
              <a:t>Install both Sitecore Rocks &amp; Sitecore Helix Visual Studio Templates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⚠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The extensions currently only work in Visual Studio 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2019</a:t>
            </a:r>
            <a:endParaRPr lang="en-GB" sz="1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D0623-2B93-4F2C-A396-A621855B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626631-5B6B-496A-90FF-CCFD120B818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871538" y="3746500"/>
            <a:ext cx="10306050" cy="22574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E0281-6F61-441D-B17E-F21DEF11F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804148-E854-4413-849A-B16DEFFD2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Sitecore Helix Templates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1BDA7-19E8-4455-9526-F8063410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0F93-D914-48B6-A0C9-E04600C109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Sitecore Helix templates allow you to quickly set up a Sitecore solution.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extension automatically creates the folder structure and also manages the dependencies.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installs the needed </a:t>
            </a:r>
            <a:r>
              <a:rPr lang="en-GB" dirty="0" err="1"/>
              <a:t>Nuget</a:t>
            </a:r>
            <a:r>
              <a:rPr lang="en-GB" dirty="0"/>
              <a:t> packages and sets up automatic publishing on build.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AB4530-C388-4800-B1F1-2CF094105AF7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7357000" y="1065213"/>
            <a:ext cx="2915187" cy="51181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FD015-2D60-43A4-8CEA-DB1ABF83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ABAC5-4158-4C9E-94E9-653B6CF5A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Sitecore Rocks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41098-4D13-4AC5-96DE-A7224399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867C8-465B-4994-929B-349FD21FEE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Once Sitecore Rocks is installed you can connect it to your Sitecore instance.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connected you will see your Sitecore content tree in the Sitecore Explorer.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renderings and templates are split into Project, Feature &amp; Foundation.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B33CB3-0A31-494B-903D-4CE6A272A78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7511645" y="1065213"/>
            <a:ext cx="2605897" cy="5118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7B516-960C-45F5-8FF9-4B716692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19" y="1742368"/>
            <a:ext cx="3424020" cy="2578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0727C-4C25-4FFC-B41A-1C1F43A3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87DCB-1B2F-4116-A19E-6D91D6B0B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325" y="464164"/>
            <a:ext cx="10667998" cy="461796"/>
          </a:xfrm>
        </p:spPr>
        <p:txBody>
          <a:bodyPr>
            <a:normAutofit/>
          </a:bodyPr>
          <a:lstStyle/>
          <a:p>
            <a:r>
              <a:rPr lang="en-GB" sz="2500"/>
              <a:t>Creating Sitecore Items within Visual Studio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0CC12-4060-4C38-A581-9DB1238C7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4" y="1064557"/>
            <a:ext cx="4768575" cy="2364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many Sitecore specific items that you can add to a solution using the extensions.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example you can create a Sitecore view rendering: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9635C-10D2-497F-A59E-84D97DFD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E0A3A8E-DB68-445D-BC49-52F20A2D5C96}" type="slidenum">
              <a:rPr lang="en-GB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GB" sz="10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BFCF65-10B5-41CD-889F-87C9D9F2999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756519" y="3105616"/>
            <a:ext cx="3790231" cy="26152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734713-33AF-4089-A1A2-6FF8202E0913}"/>
              </a:ext>
            </a:extLst>
          </p:cNvPr>
          <p:cNvSpPr txBox="1">
            <a:spLocks/>
          </p:cNvSpPr>
          <p:nvPr/>
        </p:nvSpPr>
        <p:spPr>
          <a:xfrm>
            <a:off x="5971614" y="1064556"/>
            <a:ext cx="4768575" cy="236444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12000" indent="-285750" algn="l" defTabSz="1800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36000" indent="-285750" algn="l" defTabSz="1800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520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0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/>
              <a:t>The extension will then ask you where to store the rendering within Sitecore: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2DB75-F0D5-4699-BF03-51B1752F1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6922"/>
            <a:ext cx="2115899" cy="2876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0D9E3-EAA3-4796-BB1D-70249028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AA61F-2BCB-4421-A5FB-A47178A80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Adding a data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094FE9-12E1-4310-85A4-41DAE652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BC9BB-9ADE-4612-A2D2-FED972FFAE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can also create data templates within Visual Studio using Sitecore Rocks: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3FB7CD-D449-43DD-9995-0D72C2B3BC6E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756519" y="1835674"/>
            <a:ext cx="3079309" cy="4065755"/>
          </a:xfr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B0E5976-FB84-48E7-AF58-B4BE72CCC0DA}"/>
              </a:ext>
            </a:extLst>
          </p:cNvPr>
          <p:cNvSpPr txBox="1">
            <a:spLocks/>
          </p:cNvSpPr>
          <p:nvPr/>
        </p:nvSpPr>
        <p:spPr>
          <a:xfrm>
            <a:off x="6270385" y="1064555"/>
            <a:ext cx="5231291" cy="5118301"/>
          </a:xfrm>
          <a:prstGeom prst="rect">
            <a:avLst/>
          </a:prstGeom>
        </p:spPr>
        <p:txBody>
          <a:bodyPr/>
          <a:lstStyle>
            <a:lvl1pPr marL="285750" indent="-28575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12000" indent="-285750" algn="l" defTabSz="1800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36000" indent="-285750" algn="l" defTabSz="1800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1520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40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/>
              <a:t>Once created you can define field names and field data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8B737E-E91F-4703-BDED-8E24316C6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45" y="2158880"/>
            <a:ext cx="5080478" cy="2540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72B8-C8C7-4CF6-B417-46509CD9F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9F0CC-21B4-4D81-B57F-F22A9F1B5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to ‘Helixify’ a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8ADD-BF74-4FB9-8185-B4F35B1F6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490" y="3280093"/>
            <a:ext cx="6552130" cy="1816100"/>
          </a:xfrm>
        </p:spPr>
        <p:txBody>
          <a:bodyPr/>
          <a:lstStyle/>
          <a:p>
            <a:r>
              <a:rPr lang="en-GB" dirty="0"/>
              <a:t>The next slides outline the process of updating an old component to use the Helix architecture.</a:t>
            </a:r>
          </a:p>
        </p:txBody>
      </p:sp>
    </p:spTree>
    <p:extLst>
      <p:ext uri="{BB962C8B-B14F-4D97-AF65-F5344CB8AC3E}">
        <p14:creationId xmlns:p14="http://schemas.microsoft.com/office/powerpoint/2010/main" val="61676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Add a new Sitecore View rendering under </a:t>
            </a:r>
            <a:r>
              <a:rPr lang="en-GB" sz="2400" dirty="0" err="1"/>
              <a:t>Feature.Views.PageContent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D2466-97EA-4B97-B74D-F3BB43589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0325" y="1649729"/>
            <a:ext cx="4065315" cy="3772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04C4A-6905-4238-8383-03D2B70C9B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06255" y="1649729"/>
            <a:ext cx="5457779" cy="37725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D1F0FF-2DC2-495A-BE1B-5C67F41E9A02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755640" y="3536007"/>
            <a:ext cx="17506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C544D-24CB-4B36-856D-0A6EE4AA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A Sitecore Rocks dialogue will pop up, select where to store the rendering in Sitecore…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5321E-22EA-45B2-A1F1-7E278159C5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28406" y="1283657"/>
            <a:ext cx="3535188" cy="4790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00454-B4F2-4CA9-BB4B-0313925E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8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1AD37-1195-44FC-81BF-E5DC982B8F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299806" y="2688526"/>
            <a:ext cx="3138197" cy="14809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C990B-CD74-4894-9DF9-57724E474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73" y="2014877"/>
            <a:ext cx="5092831" cy="1109322"/>
          </a:xfrm>
        </p:spPr>
        <p:txBody>
          <a:bodyPr/>
          <a:lstStyle/>
          <a:p>
            <a:r>
              <a:rPr lang="en-GB" sz="3600" dirty="0"/>
              <a:t>What is Sitecore Helix?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58621-07B7-47FC-9490-F8F712CE0B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273" y="3124198"/>
            <a:ext cx="4783753" cy="2727961"/>
          </a:xfrm>
        </p:spPr>
        <p:txBody>
          <a:bodyPr/>
          <a:lstStyle/>
          <a:p>
            <a:r>
              <a:rPr lang="en-GB" dirty="0"/>
              <a:t>A set of design principles and conventions for Sitecore development.</a:t>
            </a:r>
          </a:p>
          <a:p>
            <a:endParaRPr lang="en-GB" dirty="0"/>
          </a:p>
          <a:p>
            <a:r>
              <a:rPr lang="en-GB" dirty="0"/>
              <a:t>Layouts, Renderings &amp; data templates need to be build using the Helix architecture.</a:t>
            </a:r>
          </a:p>
          <a:p>
            <a:endParaRPr lang="en-GB" dirty="0"/>
          </a:p>
          <a:p>
            <a:r>
              <a:rPr lang="en-GB" dirty="0"/>
              <a:t>Data templates act as models that you can bind to renderings to display the values from Sitecore.</a:t>
            </a:r>
          </a:p>
        </p:txBody>
      </p:sp>
    </p:spTree>
    <p:extLst>
      <p:ext uri="{BB962C8B-B14F-4D97-AF65-F5344CB8AC3E}">
        <p14:creationId xmlns:p14="http://schemas.microsoft.com/office/powerpoint/2010/main" val="160789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This will create an empty Sitecore View Rendering. Add the HTML for the component…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FE41A-2E7A-46C3-962E-86EBC80DF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6519" y="1353821"/>
            <a:ext cx="5590339" cy="301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1EDB5-C91A-4351-AEB8-602409F663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24324" y="2825751"/>
            <a:ext cx="5731510" cy="309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6520B-A4EE-4AE7-9B16-5BE616A57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Then create a data template for the component under </a:t>
            </a:r>
            <a:r>
              <a:rPr lang="en-GB" sz="2400" dirty="0" err="1"/>
              <a:t>Feature.PageContent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D1F0FF-2DC2-495A-BE1B-5C67F41E9A02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876964" y="3421707"/>
            <a:ext cx="1685770" cy="125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11BB93-026D-466E-BE32-98B16E6973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662" y="1426769"/>
            <a:ext cx="4255302" cy="3989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75193E-B9BC-47EB-8B75-98DCE73A6A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62734" y="1426769"/>
            <a:ext cx="5007604" cy="4015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85F89-C874-4D82-A673-B8EDA4CCC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4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This will open a page where you can add the template field names and chose the field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A2629-2787-462B-B0A0-21471CB8E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92976" y="1294308"/>
            <a:ext cx="8862695" cy="481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AC002-AF80-4FD3-A807-95F6AC8B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1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In the Feature layer there is a file called </a:t>
            </a:r>
            <a:r>
              <a:rPr lang="en-GB" sz="2400" dirty="0" err="1"/>
              <a:t>Templates.cs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793450F-EAA3-41F5-B4A1-9E467E8DD2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4" y="1064555"/>
            <a:ext cx="8613696" cy="134336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The </a:t>
            </a:r>
            <a:r>
              <a:rPr lang="en-GB" sz="1800" dirty="0" err="1"/>
              <a:t>Templates.cs</a:t>
            </a:r>
            <a:r>
              <a:rPr lang="en-GB" sz="1800" dirty="0"/>
              <a:t> file is used by the Sitecore View Renderings to populate the content.</a:t>
            </a:r>
          </a:p>
          <a:p>
            <a:pPr marL="0" indent="0">
              <a:buNone/>
            </a:pPr>
            <a:r>
              <a:rPr lang="en-GB" sz="1800" dirty="0"/>
              <a:t>It stores the Item ID’s that are used like: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1"/>
                </a:solidFill>
              </a:rPr>
              <a:t>@</a:t>
            </a:r>
            <a:r>
              <a:rPr lang="en-GB" sz="1800" dirty="0">
                <a:solidFill>
                  <a:schemeClr val="tx2"/>
                </a:solidFill>
              </a:rPr>
              <a:t>Html.Sitecore</a:t>
            </a:r>
            <a:r>
              <a:rPr lang="en-GB" sz="1800" dirty="0">
                <a:solidFill>
                  <a:schemeClr val="accent1"/>
                </a:solidFill>
              </a:rPr>
              <a:t>()</a:t>
            </a:r>
            <a:r>
              <a:rPr lang="en-GB" sz="1800" dirty="0"/>
              <a:t>.</a:t>
            </a:r>
            <a:r>
              <a:rPr lang="en-GB" sz="1800" dirty="0">
                <a:solidFill>
                  <a:schemeClr val="tx2"/>
                </a:solidFill>
              </a:rPr>
              <a:t>Field</a:t>
            </a:r>
            <a:r>
              <a:rPr lang="en-GB" sz="1800" dirty="0">
                <a:solidFill>
                  <a:schemeClr val="accent1"/>
                </a:solidFill>
              </a:rPr>
              <a:t>(</a:t>
            </a:r>
            <a:r>
              <a:rPr lang="en-GB" sz="1800" dirty="0">
                <a:solidFill>
                  <a:schemeClr val="accent2"/>
                </a:solidFill>
              </a:rPr>
              <a:t>“{ID_FROM_TEMPLATES.CS_HERE}”</a:t>
            </a:r>
            <a:r>
              <a:rPr lang="en-GB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809C9-705F-4056-BC54-922472D91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55769" y="2258060"/>
            <a:ext cx="9480461" cy="389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F45AE8-B742-4B4A-8F3C-FD3CD923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Get the ID’s of the data values from Sitecore Rocks and add them to the </a:t>
            </a:r>
            <a:r>
              <a:rPr lang="en-GB" sz="2400" dirty="0" err="1"/>
              <a:t>Templates.cs</a:t>
            </a:r>
            <a:r>
              <a:rPr lang="en-GB" sz="2400" dirty="0"/>
              <a:t> file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E9CEA-D845-4A37-844E-6CE43977E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2420" y="1420177"/>
            <a:ext cx="10887160" cy="4592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3C2AB-FF6B-4453-BA2E-D1775546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Add the fields to the Sitecore View Rendering and publish the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8A7B8-35D4-4118-BB1B-BE4A3EF56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4322" y="1160040"/>
            <a:ext cx="9140004" cy="4961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58021-F094-4504-8CAE-4051BC39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13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In Sitecore, add the rendering to a page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82F49-6E1C-4CAA-8527-58595CBB3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8484" y="1023620"/>
            <a:ext cx="9975032" cy="5057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E7D6A-8623-449C-9397-5A3D3B97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66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Add the data template to the page in Sitecore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AD5B1-8AE6-433F-907A-49446E6B5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6108" y="925960"/>
            <a:ext cx="10492215" cy="5299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A1DD66-3518-415F-A8F4-2C541665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8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In the content editor, add the content to the component and publish!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5ED51-3002-49D2-8786-9F4285C35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7165" y="1025207"/>
            <a:ext cx="9937669" cy="5032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54652-82EF-43A8-B9A1-71E707A62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26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6520B8-9B7F-4B5F-978F-7BAC7CB24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23255" y="1837829"/>
            <a:ext cx="6270625" cy="3182342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B9125-F082-4EB1-9B1F-74B0C12F4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73" y="1654198"/>
            <a:ext cx="4792475" cy="1109322"/>
          </a:xfrm>
        </p:spPr>
        <p:txBody>
          <a:bodyPr>
            <a:normAutofit/>
          </a:bodyPr>
          <a:lstStyle/>
          <a:p>
            <a:r>
              <a:rPr lang="en-GB" sz="3100" dirty="0"/>
              <a:t>Navigate to the published page to see the final result: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2D9E2A5-9B5D-F88A-63FF-00B9A5980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273" y="3202584"/>
            <a:ext cx="4783753" cy="1783794"/>
          </a:xfrm>
        </p:spPr>
        <p:txBody>
          <a:bodyPr/>
          <a:lstStyle/>
          <a:p>
            <a:r>
              <a:rPr lang="en-US" dirty="0"/>
              <a:t>That’s all for Sitecore 10 and Helix.</a:t>
            </a:r>
          </a:p>
          <a:p>
            <a:r>
              <a:rPr lang="en-US" dirty="0"/>
              <a:t>Any questions?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C94812D-7D37-4D90-B85B-9B2226935A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6519" y="6356010"/>
            <a:ext cx="449730" cy="232286"/>
          </a:xfrm>
        </p:spPr>
        <p:txBody>
          <a:bodyPr/>
          <a:lstStyle/>
          <a:p>
            <a:pPr>
              <a:spcAft>
                <a:spcPts val="600"/>
              </a:spcAft>
            </a:pPr>
            <a:fld id="{5E0A3A8E-DB68-445D-BC49-52F20A2D5C96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5BAB2-025B-45D7-9A07-C2265A8F5B90}"/>
              </a:ext>
            </a:extLst>
          </p:cNvPr>
          <p:cNvGrpSpPr/>
          <p:nvPr/>
        </p:nvGrpSpPr>
        <p:grpSpPr>
          <a:xfrm>
            <a:off x="692272" y="5425442"/>
            <a:ext cx="4783753" cy="752196"/>
            <a:chOff x="692272" y="4827704"/>
            <a:chExt cx="4783753" cy="752196"/>
          </a:xfrm>
        </p:grpSpPr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73C96CDF-7294-430A-AEBA-BA5A5AC87DEC}"/>
                </a:ext>
              </a:extLst>
            </p:cNvPr>
            <p:cNvSpPr txBox="1">
              <a:spLocks/>
            </p:cNvSpPr>
            <p:nvPr/>
          </p:nvSpPr>
          <p:spPr>
            <a:xfrm>
              <a:off x="692272" y="4827704"/>
              <a:ext cx="4783753" cy="75219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Next up: Docker</a:t>
              </a:r>
            </a:p>
          </p:txBody>
        </p:sp>
        <p:pic>
          <p:nvPicPr>
            <p:cNvPr id="10" name="Picture 2" descr="horizontal-logo-monochromatic-white - Docker">
              <a:extLst>
                <a:ext uri="{FF2B5EF4-FFF2-40B4-BE49-F238E27FC236}">
                  <a16:creationId xmlns:a16="http://schemas.microsoft.com/office/drawing/2014/main" id="{28107614-4294-4F2F-BD9D-284806636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21" y="4857090"/>
              <a:ext cx="1005854" cy="258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827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EE7AF-84ED-47BB-A497-76282DC53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325" y="464164"/>
            <a:ext cx="10667998" cy="461796"/>
          </a:xfrm>
        </p:spPr>
        <p:txBody>
          <a:bodyPr>
            <a:normAutofit/>
          </a:bodyPr>
          <a:lstStyle/>
          <a:p>
            <a:r>
              <a:rPr lang="en-GB" sz="2500" dirty="0"/>
              <a:t>The Helix Folder Structure / Layers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0CE83-B653-421C-B8FA-91D9B5DC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E0A3A8E-DB68-445D-BC49-52F20A2D5C96}" type="slidenum">
              <a:rPr lang="en-GB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sz="10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5551E6B-6349-E162-3807-F15210EAAD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4" y="1064555"/>
            <a:ext cx="5231291" cy="511830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Project:</a:t>
            </a:r>
          </a:p>
          <a:p>
            <a:r>
              <a:rPr lang="en-US" dirty="0"/>
              <a:t>Presentation </a:t>
            </a:r>
          </a:p>
          <a:p>
            <a:r>
              <a:rPr lang="en-US" dirty="0"/>
              <a:t>Layouts </a:t>
            </a:r>
          </a:p>
          <a:p>
            <a:r>
              <a:rPr lang="en-US" dirty="0"/>
              <a:t>Page Types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Feature: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Functionality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Foundation:</a:t>
            </a:r>
          </a:p>
          <a:p>
            <a:r>
              <a:rPr lang="en-US" dirty="0"/>
              <a:t>Core functionality</a:t>
            </a:r>
          </a:p>
          <a:p>
            <a:r>
              <a:rPr lang="en-US" dirty="0"/>
              <a:t>Sitecore Helper Functions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libraries (e.g.. Bootstrap, jQuery)</a:t>
            </a:r>
          </a:p>
          <a:p>
            <a:endParaRPr lang="en-US" dirty="0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007084-EB6C-4A7C-BEF6-ED215C90C51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7016670" y="1064556"/>
            <a:ext cx="3595607" cy="5118302"/>
          </a:xfr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C0E15-9C63-4382-B71E-0C52AC3F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3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BC911-A6D2-4C4C-87A8-6A5482952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Docker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658E-9270-4E35-A2AE-E2CF479B74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is Docker?</a:t>
            </a:r>
          </a:p>
          <a:p>
            <a:r>
              <a:rPr lang="en-GB" dirty="0"/>
              <a:t>What is a container?</a:t>
            </a:r>
          </a:p>
          <a:p>
            <a:r>
              <a:rPr lang="en-GB" dirty="0"/>
              <a:t>What are the advantages of Docker over traditional VM based deployment?</a:t>
            </a:r>
          </a:p>
        </p:txBody>
      </p:sp>
      <p:pic>
        <p:nvPicPr>
          <p:cNvPr id="1026" name="Picture 2" descr="Docker Logos - Docker">
            <a:extLst>
              <a:ext uri="{FF2B5EF4-FFF2-40B4-BE49-F238E27FC236}">
                <a16:creationId xmlns:a16="http://schemas.microsoft.com/office/drawing/2014/main" id="{6A3192A8-7165-4833-8CC7-283C244E6C9F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39" y="1574420"/>
            <a:ext cx="3760521" cy="32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89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F9113-979F-49E8-A9C9-8EAEADB14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is Docker?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2C767-45C8-4ECB-B5A8-DF6427017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5" y="1064556"/>
            <a:ext cx="5733336" cy="51183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Docker is a way of packaging software and OS settings so they can be run on any machine.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are 3 elements to Docker:</a:t>
            </a:r>
          </a:p>
          <a:p>
            <a:r>
              <a:rPr lang="en-GB" dirty="0"/>
              <a:t>Docker file</a:t>
            </a:r>
          </a:p>
          <a:p>
            <a:r>
              <a:rPr lang="en-GB" dirty="0"/>
              <a:t>Image</a:t>
            </a:r>
          </a:p>
          <a:p>
            <a:r>
              <a:rPr lang="en-GB" dirty="0"/>
              <a:t>Container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Docker file is code that tells Docker how to build an image. </a:t>
            </a:r>
          </a:p>
          <a:p>
            <a:pPr marL="0" indent="0">
              <a:buNone/>
            </a:pPr>
            <a:r>
              <a:rPr lang="en-GB" dirty="0"/>
              <a:t>An image can then be run using Docker to create one or many containers running the OS and software including all of the required dependencies.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389CD-893B-4DEE-B75A-5DF54771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3A515-2038-4D83-AA35-403B7C7A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25960"/>
            <a:ext cx="5033010" cy="2316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3A3B7-5505-4729-A9B6-29CC9D7F222C}"/>
              </a:ext>
            </a:extLst>
          </p:cNvPr>
          <p:cNvSpPr txBox="1"/>
          <p:nvPr/>
        </p:nvSpPr>
        <p:spPr>
          <a:xfrm>
            <a:off x="6629400" y="3270803"/>
            <a:ext cx="3954780" cy="31639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GB" sz="1400" dirty="0">
                <a:solidFill>
                  <a:schemeClr val="bg2"/>
                </a:solidFill>
              </a:rPr>
              <a:t>Example Docker 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6526F-2C0B-4422-81A1-0E3E2A2D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64" y="3833482"/>
            <a:ext cx="4262116" cy="1883047"/>
          </a:xfrm>
          <a:prstGeom prst="rect">
            <a:avLst/>
          </a:prstGeom>
        </p:spPr>
      </p:pic>
      <p:pic>
        <p:nvPicPr>
          <p:cNvPr id="10" name="Picture 2" descr="horizontal-logo-monochromatic-white - Docker">
            <a:extLst>
              <a:ext uri="{FF2B5EF4-FFF2-40B4-BE49-F238E27FC236}">
                <a16:creationId xmlns:a16="http://schemas.microsoft.com/office/drawing/2014/main" id="{4F67330B-6F80-446A-BBE6-D69251A7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28" y="138402"/>
            <a:ext cx="1005854" cy="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27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886E7-F300-45B4-A743-E60806961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Virtual Machines vs Docker Containers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54C126-7F1B-4D1D-AC36-D7EB01B7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A5003-BD5E-4D90-B106-31556B32D1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 virtual machine uses a hypervisor to manage resources between different installations.</a:t>
            </a:r>
          </a:p>
          <a:p>
            <a:pPr marL="0" indent="0">
              <a:buNone/>
            </a:pPr>
            <a:r>
              <a:rPr lang="en-GB" sz="1800" dirty="0"/>
              <a:t>Each installation has an operating system and it’s own kernel which makes them slow and bulky.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EC5800-653B-42A9-8529-6DB112DF73E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sz="1800" dirty="0"/>
          </a:p>
          <a:p>
            <a:r>
              <a:rPr lang="en-GB" sz="1800" dirty="0"/>
              <a:t>The Docker engine allows multiple installations of an operating system to use the same base kernel to run the applications.</a:t>
            </a:r>
          </a:p>
          <a:p>
            <a:r>
              <a:rPr lang="en-GB" sz="1800" dirty="0"/>
              <a:t>This means that each installation uses less resources and is quicker to boot up &amp; create.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2BBB4-265E-4342-A0BC-9702D4C6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02" y="2976864"/>
            <a:ext cx="5663044" cy="3205992"/>
          </a:xfrm>
          <a:prstGeom prst="rect">
            <a:avLst/>
          </a:prstGeom>
        </p:spPr>
      </p:pic>
      <p:pic>
        <p:nvPicPr>
          <p:cNvPr id="8" name="Picture 2" descr="horizontal-logo-monochromatic-white - Docker">
            <a:extLst>
              <a:ext uri="{FF2B5EF4-FFF2-40B4-BE49-F238E27FC236}">
                <a16:creationId xmlns:a16="http://schemas.microsoft.com/office/drawing/2014/main" id="{EE3210C2-2D23-4B3E-AF0A-47DE75F7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28" y="138402"/>
            <a:ext cx="1005854" cy="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9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83F56-9FDC-4B75-8B63-752D94D0A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is a container?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F95C8-BF52-4364-99A0-EB6E1F75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ABF57-4AB5-4358-ACC4-162012E595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container is a ‘Micro Computer’ which can run any program on any hardware.</a:t>
            </a:r>
          </a:p>
          <a:p>
            <a:pPr marL="0" indent="0">
              <a:buNone/>
            </a:pPr>
            <a:r>
              <a:rPr lang="en-GB" dirty="0"/>
              <a:t>They can have:</a:t>
            </a:r>
          </a:p>
          <a:p>
            <a:r>
              <a:rPr lang="en-GB" dirty="0"/>
              <a:t>Operating System</a:t>
            </a:r>
          </a:p>
          <a:p>
            <a:r>
              <a:rPr lang="en-GB" dirty="0"/>
              <a:t>Memory</a:t>
            </a:r>
          </a:p>
          <a:p>
            <a:r>
              <a:rPr lang="en-GB" dirty="0"/>
              <a:t>CPU</a:t>
            </a:r>
          </a:p>
          <a:p>
            <a:r>
              <a:rPr lang="en-GB" dirty="0"/>
              <a:t>Networking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Each container is completely isolated and lightweight.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0A0380-5F4C-4D4A-AF14-A199A1640CC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433344" y="1771650"/>
            <a:ext cx="4762500" cy="3705225"/>
          </a:xfrm>
          <a:prstGeom prst="rect">
            <a:avLst/>
          </a:prstGeom>
        </p:spPr>
      </p:pic>
      <p:pic>
        <p:nvPicPr>
          <p:cNvPr id="7" name="Picture 2" descr="horizontal-logo-monochromatic-white - Docker">
            <a:extLst>
              <a:ext uri="{FF2B5EF4-FFF2-40B4-BE49-F238E27FC236}">
                <a16:creationId xmlns:a16="http://schemas.microsoft.com/office/drawing/2014/main" id="{5AFC3310-CEFC-409A-8E10-401061BC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28" y="138402"/>
            <a:ext cx="1005854" cy="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4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511AD1-7942-465A-9DB6-4C5BA7CE1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Creating a Docker container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90FAA-0DEF-40B9-AF44-7D0246E7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5" y="1064556"/>
            <a:ext cx="5405676" cy="51183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create a Docker container you first need to decide what base image to use.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go to the Docker Hub </a:t>
            </a:r>
            <a:r>
              <a:rPr lang="en-GB" dirty="0">
                <a:hlinkClick r:id="rId2"/>
              </a:rPr>
              <a:t>hub.docker.com</a:t>
            </a:r>
            <a:r>
              <a:rPr lang="en-GB" dirty="0"/>
              <a:t> to select an image. This could be a Linux OS like Debian or a SQL server container etc..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to run your container you use Docker run with a name for the container and the base image.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container will instantly be created and be up and running. This is much quicker than installing and booting up a traditional virtual machine.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BA1EA-30D2-4DDB-82B3-66A3CA58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07D799-3289-441B-ACA8-19588680E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31" y="2765326"/>
            <a:ext cx="5338584" cy="2163047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D3C7CFB-0E6A-4E60-8A82-07EE090B3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31" y="925960"/>
            <a:ext cx="5338584" cy="2163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65E0B7-2DAB-4301-8173-DDFFBED07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938" y="5115645"/>
            <a:ext cx="5741971" cy="81639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1E75A9-7E51-494B-997B-ECA25D0556EF}"/>
              </a:ext>
            </a:extLst>
          </p:cNvPr>
          <p:cNvCxnSpPr>
            <a:cxnSpLocks/>
          </p:cNvCxnSpPr>
          <p:nvPr/>
        </p:nvCxnSpPr>
        <p:spPr>
          <a:xfrm>
            <a:off x="8937744" y="2495693"/>
            <a:ext cx="0" cy="84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6B7AD2-6471-48FA-9E8E-29C7EEAE7D0A}"/>
              </a:ext>
            </a:extLst>
          </p:cNvPr>
          <p:cNvCxnSpPr>
            <a:cxnSpLocks/>
          </p:cNvCxnSpPr>
          <p:nvPr/>
        </p:nvCxnSpPr>
        <p:spPr>
          <a:xfrm>
            <a:off x="8952468" y="4362593"/>
            <a:ext cx="0" cy="65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orizontal-logo-monochromatic-white - Docker">
            <a:extLst>
              <a:ext uri="{FF2B5EF4-FFF2-40B4-BE49-F238E27FC236}">
                <a16:creationId xmlns:a16="http://schemas.microsoft.com/office/drawing/2014/main" id="{02A8B361-EF5C-431F-8883-42ED68C8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28" y="138402"/>
            <a:ext cx="1005854" cy="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74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AB156-CB3A-4A91-8CF7-1B649BD80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Benefits of using Docker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6426-DF2E-4BC7-BDE8-286F18B253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5" y="1244748"/>
            <a:ext cx="7059216" cy="43685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of the major benefits of containers is for testing, this is because the container holds:</a:t>
            </a:r>
          </a:p>
          <a:p>
            <a:r>
              <a:rPr lang="en-GB" dirty="0"/>
              <a:t>The exact OS version</a:t>
            </a:r>
          </a:p>
          <a:p>
            <a:r>
              <a:rPr lang="en-GB" dirty="0"/>
              <a:t>All of the settings the user has applied</a:t>
            </a:r>
          </a:p>
          <a:p>
            <a:r>
              <a:rPr lang="en-GB" dirty="0"/>
              <a:t>The exact configuration</a:t>
            </a:r>
          </a:p>
          <a:p>
            <a:r>
              <a:rPr lang="en-GB" dirty="0"/>
              <a:t>All of the prerequisites / dependencies</a:t>
            </a:r>
          </a:p>
          <a:p>
            <a:pPr marL="0" indent="0">
              <a:buNone/>
            </a:pPr>
            <a:r>
              <a:rPr lang="en-GB" dirty="0"/>
              <a:t>And it’s all there in one single package that can be uploaded/downloaded from the cloud and run with just a couple of commands.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are entirely portable and will run on any host computer.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10FE-6596-4D8F-BD90-962AAC91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5" name="Picture 2" descr="horizontal-logo-monochromatic-white - Docker">
            <a:extLst>
              <a:ext uri="{FF2B5EF4-FFF2-40B4-BE49-F238E27FC236}">
                <a16:creationId xmlns:a16="http://schemas.microsoft.com/office/drawing/2014/main" id="{1A6E2042-6438-48ED-ABEA-F826FE5D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28" y="138402"/>
            <a:ext cx="1005854" cy="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3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B8AE9F-0D5F-4AD3-B22B-3173213775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is Docker so fast?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122D9-BCAB-42D0-94B9-80F75C51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AFFA0-65E3-46A4-98EC-2D2787F8CF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main reason is the fact that you only need one kernel.</a:t>
            </a:r>
          </a:p>
          <a:p>
            <a:pPr marL="0" indent="0">
              <a:buNone/>
            </a:pPr>
            <a:r>
              <a:rPr lang="en-GB" dirty="0"/>
              <a:t>Each container can use the same base kernel to run the operating system making each container much more lightweight and therefore more cost effective to run.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🛈 Windows containers can only be run on windows based systems and vice versa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91A0BD-F868-4E4D-99F2-5413D55B766B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49885" t="25339" b="15021"/>
          <a:stretch/>
        </p:blipFill>
        <p:spPr>
          <a:xfrm>
            <a:off x="6995159" y="1783079"/>
            <a:ext cx="3581401" cy="2397412"/>
          </a:xfrm>
          <a:prstGeom prst="rect">
            <a:avLst/>
          </a:prstGeom>
        </p:spPr>
      </p:pic>
      <p:pic>
        <p:nvPicPr>
          <p:cNvPr id="10" name="Picture 2" descr="horizontal-logo-monochromatic-white - Docker">
            <a:extLst>
              <a:ext uri="{FF2B5EF4-FFF2-40B4-BE49-F238E27FC236}">
                <a16:creationId xmlns:a16="http://schemas.microsoft.com/office/drawing/2014/main" id="{2146874E-2DF5-4DBF-A33E-9FB20C7C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28" y="138402"/>
            <a:ext cx="1005854" cy="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05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5810E2-C9B3-44E5-927C-B6D28C20F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How could the GMC use Docker?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EB5E7-3BA8-47F7-B7CE-A3469F79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3DF10-C463-45E4-A660-39F394969A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could install Sitecore within a Docker container which would allow anyone to pull down a developers exact setup without following the normal installation steps.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can have SQL server instances inside their own containers.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 of the GMC’s APIs could be containerised.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test – dev – prod servers can all be in containers and through the use of Kubernetes it’s possible for infinite scalability.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428F0B-57A3-4AAD-9563-78865DA13E01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916077" y="1953473"/>
            <a:ext cx="1570401" cy="1126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EFE20-C9C0-4173-BF98-4C3F8222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720" y="982980"/>
            <a:ext cx="1531619" cy="153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A469C-A280-4002-9EBA-4BF54AA77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556" y="3247072"/>
            <a:ext cx="1343185" cy="1369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FB3C2-F04D-471A-88CD-20684ADF6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076" y="4096676"/>
            <a:ext cx="1671663" cy="1671663"/>
          </a:xfrm>
          <a:prstGeom prst="rect">
            <a:avLst/>
          </a:prstGeom>
        </p:spPr>
      </p:pic>
      <p:pic>
        <p:nvPicPr>
          <p:cNvPr id="12" name="Picture 2" descr="horizontal-logo-monochromatic-white - Docker">
            <a:extLst>
              <a:ext uri="{FF2B5EF4-FFF2-40B4-BE49-F238E27FC236}">
                <a16:creationId xmlns:a16="http://schemas.microsoft.com/office/drawing/2014/main" id="{E2F5CB2E-A63D-4545-A1AF-BADFD82A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28" y="138402"/>
            <a:ext cx="1005854" cy="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1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8181B-F4FF-4320-9E93-C74440797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490" y="2468880"/>
            <a:ext cx="9144000" cy="628333"/>
          </a:xfrm>
        </p:spPr>
        <p:txBody>
          <a:bodyPr>
            <a:normAutofit/>
          </a:bodyPr>
          <a:lstStyle/>
          <a:p>
            <a:r>
              <a:rPr lang="en-GB" sz="3700"/>
              <a:t>Thanks for listening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FB359-69EB-4980-A03F-7E0485724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490" y="3280093"/>
            <a:ext cx="9144000" cy="1816100"/>
          </a:xfrm>
        </p:spPr>
        <p:txBody>
          <a:bodyPr>
            <a:normAutofit/>
          </a:bodyPr>
          <a:lstStyle/>
          <a:p>
            <a:r>
              <a:rPr lang="en-GB" dirty="0"/>
              <a:t>Any questions?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2C8CAE4-1E2B-4686-A7AC-EFEBE5F23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46" y="1484566"/>
            <a:ext cx="3138197" cy="1480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4BD41-BE43-473D-BA1C-728622BB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480" y="2691831"/>
            <a:ext cx="1531619" cy="1531619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055274FC-8970-427C-9A1F-DAE9D8D55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57" y="3858473"/>
            <a:ext cx="1570401" cy="1126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75DF60-E745-4CA0-8F3E-9A7D636CFDC8}"/>
              </a:ext>
            </a:extLst>
          </p:cNvPr>
          <p:cNvSpPr txBox="1"/>
          <p:nvPr/>
        </p:nvSpPr>
        <p:spPr>
          <a:xfrm>
            <a:off x="10777420" y="3913000"/>
            <a:ext cx="1287780" cy="3714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77500" lnSpcReduction="20000"/>
          </a:bodyPr>
          <a:lstStyle/>
          <a:p>
            <a:pPr algn="l"/>
            <a:r>
              <a:rPr lang="en-GB" sz="2700" b="1" dirty="0">
                <a:solidFill>
                  <a:srgbClr val="EB1F20"/>
                </a:solidFill>
              </a:rPr>
              <a:t>10.0</a:t>
            </a:r>
          </a:p>
        </p:txBody>
      </p:sp>
    </p:spTree>
    <p:extLst>
      <p:ext uri="{BB962C8B-B14F-4D97-AF65-F5344CB8AC3E}">
        <p14:creationId xmlns:p14="http://schemas.microsoft.com/office/powerpoint/2010/main" val="228327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A37AF-275D-4AA7-9837-103EB1E37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45774-DFA8-4951-B49F-EF71A75E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4CA4F-15F8-41CE-9E64-5EE42F4ABF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This layer represents the end user interaction such as page types, layouts and styling.</a:t>
            </a:r>
          </a:p>
          <a:p>
            <a:endParaRPr lang="en-GB" dirty="0"/>
          </a:p>
          <a:p>
            <a:r>
              <a:rPr lang="en-GB" dirty="0"/>
              <a:t>The project layer holds the presentation of the website.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B5A2D-1F0A-45D3-9D0A-D7F6125E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98915D-69E7-46AB-9B95-6B7B9474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70" y="1064556"/>
            <a:ext cx="3595607" cy="5118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26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BE533E-D12F-471E-A97D-E2FE390C8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Feature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46570-210F-43EC-A3EA-E8282271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8629-FD77-4FF2-A6F1-72FEDBDDF6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feature layer contains concrete features of the solution as set out by the business owners and editors of the solution.</a:t>
            </a:r>
          </a:p>
          <a:p>
            <a:endParaRPr lang="en-GB" dirty="0"/>
          </a:p>
          <a:p>
            <a:r>
              <a:rPr lang="en-GB" dirty="0"/>
              <a:t>This can be the news articles, buttons, search, and any other components that will be used on the website.</a:t>
            </a:r>
          </a:p>
          <a:p>
            <a:endParaRPr lang="en-GB" dirty="0"/>
          </a:p>
          <a:p>
            <a:r>
              <a:rPr lang="en-GB" dirty="0"/>
              <a:t>A Feature should not be dependent on the Project, if two different projects need to use separate features they should be created as two separate components within a Feature.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C68D1-9DB6-4C53-AE28-F5D115FF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58CE6B-CCA2-4B6B-9B64-0F416D8F0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70" y="1064556"/>
            <a:ext cx="3595607" cy="5118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05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1CE0D8-8B4A-4B6E-847C-9D84B8D29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Foundation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21E9C-A22C-4B28-A252-4CD99D92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65696-3CF5-443A-B053-8A144DB2AB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This is the lowest layer of a Sitecore Helix solution which forms the foundation of the solution. </a:t>
            </a:r>
          </a:p>
          <a:p>
            <a:endParaRPr lang="en-GB" dirty="0"/>
          </a:p>
          <a:p>
            <a:r>
              <a:rPr lang="en-GB" dirty="0"/>
              <a:t>When a change occurs in one of these modules it can impact many other modules in the solution.</a:t>
            </a:r>
          </a:p>
          <a:p>
            <a:endParaRPr lang="en-GB" dirty="0"/>
          </a:p>
          <a:p>
            <a:r>
              <a:rPr lang="en-GB" dirty="0"/>
              <a:t>This means that these modules should be the most stable in your solution. Items that are used by more than one Feature can be in the Foundation layer.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298CBD-E56E-4321-8691-34A768CA6F9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352DD3-8077-467C-A607-32434219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70" y="1064556"/>
            <a:ext cx="3595607" cy="511830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6C0F7-977D-4B16-BAE5-B010686F4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2467E2-21F5-49DA-8C4E-D22CE9773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8CCDC-E4E7-47F6-B844-0BB69A8E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9B333-6AB8-441E-B447-1A5CAC8E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77" y="0"/>
            <a:ext cx="994525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F1503-DFE2-4324-9D07-AAED3E0BC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CC953FF-064F-41BB-A6E7-5EA91A444039}"/>
              </a:ext>
            </a:extLst>
          </p:cNvPr>
          <p:cNvSpPr txBox="1">
            <a:spLocks/>
          </p:cNvSpPr>
          <p:nvPr/>
        </p:nvSpPr>
        <p:spPr>
          <a:xfrm>
            <a:off x="4074197" y="464164"/>
            <a:ext cx="5566953" cy="461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Helix Structure in Practice:</a:t>
            </a:r>
          </a:p>
        </p:txBody>
      </p:sp>
    </p:spTree>
    <p:extLst>
      <p:ext uri="{BB962C8B-B14F-4D97-AF65-F5344CB8AC3E}">
        <p14:creationId xmlns:p14="http://schemas.microsoft.com/office/powerpoint/2010/main" val="112822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342C18-6001-40E1-AE9A-2F6F9A575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Managing dependencies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26394-46C8-47C1-98FE-15E89998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54E0E-8DAA-4BD7-9F3B-E451B809A5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5" y="1916410"/>
            <a:ext cx="5231291" cy="4439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In a Sitecore Helix Solution, code in the Project layer can only depend on the Feature layer.</a:t>
            </a:r>
          </a:p>
          <a:p>
            <a:endParaRPr lang="en-GB" dirty="0"/>
          </a:p>
          <a:p>
            <a:r>
              <a:rPr lang="en-GB" dirty="0"/>
              <a:t>The code in the Feature layer can only depend on the Foundation layer.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598BA4-934C-490B-B680-C1D207558D91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5844496" y="2042850"/>
            <a:ext cx="6190577" cy="2508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78B3B-42B8-4ABD-8C12-46D87E94E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24" y="71216"/>
            <a:ext cx="832676" cy="3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1829C-A4FB-461B-9E24-53DD16552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490" y="1993392"/>
            <a:ext cx="9144000" cy="628333"/>
          </a:xfrm>
        </p:spPr>
        <p:txBody>
          <a:bodyPr/>
          <a:lstStyle/>
          <a:p>
            <a:r>
              <a:rPr lang="en-GB" sz="3600" dirty="0"/>
              <a:t>Why use Sitecore Helix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8E9C2-BD89-4E3B-AAE9-B25D2D21FC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Sitecore's Helix architecture is currently required for all Sitecore implementations.</a:t>
            </a:r>
          </a:p>
          <a:p>
            <a:endParaRPr lang="en-GB" dirty="0"/>
          </a:p>
          <a:p>
            <a:r>
              <a:rPr lang="en-GB" dirty="0"/>
              <a:t>The 3 layers combine to manage dependencies to help streamline development.</a:t>
            </a:r>
          </a:p>
          <a:p>
            <a:endParaRPr lang="en-GB" dirty="0"/>
          </a:p>
          <a:p>
            <a:r>
              <a:rPr lang="en-GB" dirty="0"/>
              <a:t>Changes to code only affects the project where that code is stored.</a:t>
            </a:r>
          </a:p>
        </p:txBody>
      </p:sp>
    </p:spTree>
    <p:extLst>
      <p:ext uri="{BB962C8B-B14F-4D97-AF65-F5344CB8AC3E}">
        <p14:creationId xmlns:p14="http://schemas.microsoft.com/office/powerpoint/2010/main" val="44105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MC Colours">
      <a:dk1>
        <a:srgbClr val="0F265C"/>
      </a:dk1>
      <a:lt1>
        <a:srgbClr val="FFFFFF"/>
      </a:lt1>
      <a:dk2>
        <a:srgbClr val="156EA5"/>
      </a:dk2>
      <a:lt2>
        <a:srgbClr val="2CA6C2"/>
      </a:lt2>
      <a:accent1>
        <a:srgbClr val="F39200"/>
      </a:accent1>
      <a:accent2>
        <a:srgbClr val="7CA72B"/>
      </a:accent2>
      <a:accent3>
        <a:srgbClr val="485485"/>
      </a:accent3>
      <a:accent4>
        <a:srgbClr val="FFF5E9"/>
      </a:accent4>
      <a:accent5>
        <a:srgbClr val="000000"/>
      </a:accent5>
      <a:accent6>
        <a:srgbClr val="DDF1FD"/>
      </a:accent6>
      <a:hlink>
        <a:srgbClr val="2CA6C2"/>
      </a:hlink>
      <a:folHlink>
        <a:srgbClr val="485485"/>
      </a:folHlink>
    </a:clrScheme>
    <a:fontScheme name="Calibri light bulle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7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MC_Presentation_Template_V2.0.potx" id="{2EBE6AE8-66B2-483A-800C-D62EEF3C45E7}" vid="{E382B8C2-1431-4768-8C40-BE1D079BD2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9e56bb-7a88-4bc0-871a-331a353295c3">KFS3VSS5MWWX-469314745-7</_dlc_DocId>
    <_dlc_DocIdUrl xmlns="db9e56bb-7a88-4bc0-871a-331a353295c3">
      <Url>https://genmedcouncil.sharepoint.com/sites/Branding/_layouts/15/DocIdRedir.aspx?ID=KFS3VSS5MWWX-469314745-7</Url>
      <Description>KFS3VSS5MWWX-469314745-7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E57910E867A408A6ECA161D10FBE8" ma:contentTypeVersion="5" ma:contentTypeDescription="Create a new document." ma:contentTypeScope="" ma:versionID="649f64d224c542e9eac3112370559aa3">
  <xsd:schema xmlns:xsd="http://www.w3.org/2001/XMLSchema" xmlns:xs="http://www.w3.org/2001/XMLSchema" xmlns:p="http://schemas.microsoft.com/office/2006/metadata/properties" xmlns:ns2="db9e56bb-7a88-4bc0-871a-331a353295c3" xmlns:ns3="af5d46ab-e901-4201-8eea-273c31a25ac3" targetNamespace="http://schemas.microsoft.com/office/2006/metadata/properties" ma:root="true" ma:fieldsID="047996b1aba20ac22d1dd132d7bc2520" ns2:_="" ns3:_="">
    <xsd:import namespace="db9e56bb-7a88-4bc0-871a-331a353295c3"/>
    <xsd:import namespace="af5d46ab-e901-4201-8eea-273c31a25a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e56bb-7a88-4bc0-871a-331a353295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d46ab-e901-4201-8eea-273c31a25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EDD79-AD3C-48F7-BE4E-82772C933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3F8AA4-38FA-4B35-8B29-FBC5EAA132B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db9e56bb-7a88-4bc0-871a-331a353295c3"/>
    <ds:schemaRef ds:uri="http://schemas.microsoft.com/office/infopath/2007/PartnerControls"/>
    <ds:schemaRef ds:uri="http://schemas.openxmlformats.org/package/2006/metadata/core-properties"/>
    <ds:schemaRef ds:uri="af5d46ab-e901-4201-8eea-273c31a25ac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C0AE95-DC38-4FB2-A419-631BB914729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F5B9B30-566E-473C-BE8A-C94883FF2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e56bb-7a88-4bc0-871a-331a353295c3"/>
    <ds:schemaRef ds:uri="af5d46ab-e901-4201-8eea-273c31a25a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GMC Presentation Template</Template>
  <TotalTime>1634</TotalTime>
  <Words>1512</Words>
  <Application>Microsoft Office PowerPoint</Application>
  <PresentationFormat>Widescreen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 La Fave</dc:creator>
  <cp:lastModifiedBy>Elliot La Fave</cp:lastModifiedBy>
  <cp:revision>55</cp:revision>
  <dcterms:created xsi:type="dcterms:W3CDTF">2022-06-30T09:28:38Z</dcterms:created>
  <dcterms:modified xsi:type="dcterms:W3CDTF">2022-07-14T09:24:52Z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0x010100E94E57910E867A408A6ECA161D10FBE8</vt:lpwstr>
  </property>
  <property fmtid="{D5CDD505-2E9C-101B-9397-08002B2CF9AE}" pid="3" name="_dlc_DocIdItemGuid">
    <vt:lpwstr>768d531b-2dd4-46d1-ad25-be7190a5ffcd</vt:lpwstr>
  </property>
</Properties>
</file>